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Slab"/>
      <p:regular r:id="rId17"/>
    </p:embeddedFont>
    <p:embeddedFont>
      <p:font typeface="Roboto Slab"/>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svg"/><Relationship Id="rId13" Type="http://schemas.openxmlformats.org/officeDocument/2006/relationships/slideLayout" Target="../slideLayouts/slideLayout11.xml"/><Relationship Id="rId1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54737"/>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Formula 1 Araçlarının Mühendislik Prensipleri ve Aerodinamik Mükemmeliyeti</a:t>
            </a:r>
            <a:endParaRPr lang="en-US" sz="3900" dirty="0"/>
          </a:p>
        </p:txBody>
      </p:sp>
      <p:sp>
        <p:nvSpPr>
          <p:cNvPr id="4" name="Text 1"/>
          <p:cNvSpPr/>
          <p:nvPr/>
        </p:nvSpPr>
        <p:spPr>
          <a:xfrm>
            <a:off x="793790" y="4812625"/>
            <a:ext cx="7556421" cy="762238"/>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Motor sporlarının zirvesindeki Formula 1 araçlarının tasarımında ve performansında yatan derinlemesine mühendislik prensipleri, aerodinamik optimizasyonlar ve ileri teknoloji uygulamaları üzerine kapsamlı bir inceleme.</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58096"/>
            <a:ext cx="604254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Araştırma Çerçevesi Özeti</a:t>
            </a:r>
            <a:endParaRPr lang="en-US" sz="3900" dirty="0"/>
          </a:p>
        </p:txBody>
      </p:sp>
      <p:sp>
        <p:nvSpPr>
          <p:cNvPr id="3" name="Text 1"/>
          <p:cNvSpPr/>
          <p:nvPr/>
        </p:nvSpPr>
        <p:spPr>
          <a:xfrm>
            <a:off x="2254091" y="2382560"/>
            <a:ext cx="2480905" cy="310158"/>
          </a:xfrm>
          <a:prstGeom prst="rect">
            <a:avLst/>
          </a:prstGeom>
          <a:noFill/>
          <a:ln/>
        </p:spPr>
        <p:txBody>
          <a:bodyPr wrap="none" lIns="0" tIns="0" rIns="0" bIns="0" rtlCol="0" anchor="t"/>
          <a:lstStyle/>
          <a:p>
            <a:pPr algn="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Problem Tanımı</a:t>
            </a:r>
            <a:endParaRPr lang="en-US" sz="1950" dirty="0"/>
          </a:p>
        </p:txBody>
      </p:sp>
      <p:sp>
        <p:nvSpPr>
          <p:cNvPr id="4" name="Text 2"/>
          <p:cNvSpPr/>
          <p:nvPr/>
        </p:nvSpPr>
        <p:spPr>
          <a:xfrm>
            <a:off x="793790" y="2811780"/>
            <a:ext cx="3941207" cy="1016318"/>
          </a:xfrm>
          <a:prstGeom prst="rect">
            <a:avLst/>
          </a:prstGeom>
          <a:noFill/>
          <a:ln/>
        </p:spPr>
        <p:txBody>
          <a:bodyPr wrap="square" lIns="0" tIns="0" rIns="0" bIns="0" rtlCol="0" anchor="t"/>
          <a:lstStyle/>
          <a:p>
            <a:pPr algn="r" indent="0" marL="0">
              <a:lnSpc>
                <a:spcPts val="2000"/>
              </a:lnSpc>
              <a:buNone/>
            </a:pPr>
            <a:r>
              <a:rPr lang="en-US" sz="1250" dirty="0">
                <a:solidFill>
                  <a:srgbClr val="D6E5EF"/>
                </a:solidFill>
                <a:latin typeface="Roboto" pitchFamily="34" charset="0"/>
                <a:ea typeface="Roboto" pitchFamily="34" charset="-122"/>
                <a:cs typeface="Roboto" pitchFamily="34" charset="-120"/>
              </a:rPr>
              <a:t>Yüksek performanslı yarış araçlarının mühendislik tasarımında, downforce-drag dengesinin optimizasyonu ve yapısal karmaşıklıklar, özellikle farklı pist koşullarında performansı etkileyen kritik faktörlerdir.</a:t>
            </a:r>
            <a:endParaRPr lang="en-US" sz="1250" dirty="0"/>
          </a:p>
        </p:txBody>
      </p:sp>
      <p:pic>
        <p:nvPicPr>
          <p:cNvPr id="5" name="Image 0" descr="preencoded.png">    </p:cNvPr>
          <p:cNvPicPr>
            <a:picLocks noChangeAspect="1"/>
          </p:cNvPicPr>
          <p:nvPr/>
        </p:nvPicPr>
        <p:blipFill>
          <a:blip r:embed="rId1"/>
          <a:stretch>
            <a:fillRect/>
          </a:stretch>
        </p:blipFill>
        <p:spPr>
          <a:xfrm>
            <a:off x="5032653" y="1975009"/>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7864" y="2801719"/>
            <a:ext cx="296942" cy="296942"/>
          </a:xfrm>
          <a:prstGeom prst="rect">
            <a:avLst/>
          </a:prstGeom>
        </p:spPr>
      </p:pic>
      <p:sp>
        <p:nvSpPr>
          <p:cNvPr id="7" name="Text 3"/>
          <p:cNvSpPr/>
          <p:nvPr/>
        </p:nvSpPr>
        <p:spPr>
          <a:xfrm>
            <a:off x="9895284" y="225552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Araştırma Amacı</a:t>
            </a:r>
            <a:endParaRPr lang="en-US" sz="1950" dirty="0"/>
          </a:p>
        </p:txBody>
      </p:sp>
      <p:sp>
        <p:nvSpPr>
          <p:cNvPr id="8" name="Text 4"/>
          <p:cNvSpPr/>
          <p:nvPr/>
        </p:nvSpPr>
        <p:spPr>
          <a:xfrm>
            <a:off x="9895284" y="2684740"/>
            <a:ext cx="3941326" cy="12703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Bu çalışma, Formula 1 araçlarındaki DRS (Drag Reduction System) ve gelişmiş monokok şasi tasarımlarının araç performansı üzerindeki nicel etkisini ve bunun IndyCar araçlarıyla kıyaslandığında ortaya koyduğu farkları belirlemeyi amaçlamaktadır.</a:t>
            </a:r>
            <a:endParaRPr lang="en-US" sz="1250" dirty="0"/>
          </a:p>
        </p:txBody>
      </p:sp>
      <p:pic>
        <p:nvPicPr>
          <p:cNvPr id="9" name="Image 2" descr="preencoded.png">    </p:cNvPr>
          <p:cNvPicPr>
            <a:picLocks noChangeAspect="1"/>
          </p:cNvPicPr>
          <p:nvPr/>
        </p:nvPicPr>
        <p:blipFill>
          <a:blip r:embed="rId4"/>
          <a:stretch>
            <a:fillRect/>
          </a:stretch>
        </p:blipFill>
        <p:spPr>
          <a:xfrm>
            <a:off x="5032653" y="1975009"/>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3738" y="3190220"/>
            <a:ext cx="296942" cy="296942"/>
          </a:xfrm>
          <a:prstGeom prst="rect">
            <a:avLst/>
          </a:prstGeom>
        </p:spPr>
      </p:pic>
      <p:sp>
        <p:nvSpPr>
          <p:cNvPr id="11" name="Text 5"/>
          <p:cNvSpPr/>
          <p:nvPr/>
        </p:nvSpPr>
        <p:spPr>
          <a:xfrm>
            <a:off x="9895284" y="4813816"/>
            <a:ext cx="2611041"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İncelenen Değişkenler</a:t>
            </a:r>
            <a:endParaRPr lang="en-US" sz="1950" dirty="0"/>
          </a:p>
        </p:txBody>
      </p:sp>
      <p:sp>
        <p:nvSpPr>
          <p:cNvPr id="12" name="Text 6"/>
          <p:cNvSpPr/>
          <p:nvPr/>
        </p:nvSpPr>
        <p:spPr>
          <a:xfrm>
            <a:off x="9895284" y="5243036"/>
            <a:ext cx="3941326" cy="1016318"/>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Analiz, motor gücü, şasi rijitliği, aerodinamik konfigürasyon ve lastik tutuşu gibi bağımsız değişkenlerin tur süreleri ve viraj hızları gibi bağımlı değişkenler üzerindeki ilişkisini detaylandırmaktadır.</a:t>
            </a:r>
            <a:endParaRPr lang="en-US" sz="1250" dirty="0"/>
          </a:p>
        </p:txBody>
      </p:sp>
      <p:pic>
        <p:nvPicPr>
          <p:cNvPr id="13" name="Image 4" descr="preencoded.png">    </p:cNvPr>
          <p:cNvPicPr>
            <a:picLocks noChangeAspect="1"/>
          </p:cNvPicPr>
          <p:nvPr/>
        </p:nvPicPr>
        <p:blipFill>
          <a:blip r:embed="rId7"/>
          <a:stretch>
            <a:fillRect/>
          </a:stretch>
        </p:blipFill>
        <p:spPr>
          <a:xfrm>
            <a:off x="5032653" y="1975009"/>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5237" y="5416094"/>
            <a:ext cx="296942" cy="296942"/>
          </a:xfrm>
          <a:prstGeom prst="rect">
            <a:avLst/>
          </a:prstGeom>
        </p:spPr>
      </p:pic>
      <p:sp>
        <p:nvSpPr>
          <p:cNvPr id="15" name="Text 7"/>
          <p:cNvSpPr/>
          <p:nvPr/>
        </p:nvSpPr>
        <p:spPr>
          <a:xfrm>
            <a:off x="2142649" y="4813816"/>
            <a:ext cx="2592348" cy="310158"/>
          </a:xfrm>
          <a:prstGeom prst="rect">
            <a:avLst/>
          </a:prstGeom>
          <a:noFill/>
          <a:ln/>
        </p:spPr>
        <p:txBody>
          <a:bodyPr wrap="none" lIns="0" tIns="0" rIns="0" bIns="0" rtlCol="0" anchor="t"/>
          <a:lstStyle/>
          <a:p>
            <a:pPr algn="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Alternatif Hipotez (H₁)</a:t>
            </a:r>
            <a:endParaRPr lang="en-US" sz="1950" dirty="0"/>
          </a:p>
        </p:txBody>
      </p:sp>
      <p:sp>
        <p:nvSpPr>
          <p:cNvPr id="16" name="Text 8"/>
          <p:cNvSpPr/>
          <p:nvPr/>
        </p:nvSpPr>
        <p:spPr>
          <a:xfrm>
            <a:off x="793790" y="5243036"/>
            <a:ext cx="3941207" cy="1016318"/>
          </a:xfrm>
          <a:prstGeom prst="rect">
            <a:avLst/>
          </a:prstGeom>
          <a:noFill/>
          <a:ln/>
        </p:spPr>
        <p:txBody>
          <a:bodyPr wrap="square" lIns="0" tIns="0" rIns="0" bIns="0" rtlCol="0" anchor="t"/>
          <a:lstStyle/>
          <a:p>
            <a:pPr algn="r" indent="0" marL="0">
              <a:lnSpc>
                <a:spcPts val="2000"/>
              </a:lnSpc>
              <a:buNone/>
            </a:pPr>
            <a:r>
              <a:rPr lang="en-US" sz="1250" dirty="0">
                <a:solidFill>
                  <a:srgbClr val="D6E5EF"/>
                </a:solidFill>
                <a:latin typeface="Roboto" pitchFamily="34" charset="0"/>
                <a:ea typeface="Roboto" pitchFamily="34" charset="-122"/>
                <a:cs typeface="Roboto" pitchFamily="34" charset="-120"/>
              </a:rPr>
              <a:t>Yapılan gözlemler ve ön veriler, Formula 1 araçlarının özellikle viraj alma kabiliyetlerinde IndyCar araçlarına göre %20 ila %30 oranında daha üstün bir performans sergilediği hipotezini desteklemektedir.</a:t>
            </a:r>
            <a:endParaRPr lang="en-US" sz="1250" dirty="0"/>
          </a:p>
        </p:txBody>
      </p:sp>
      <p:pic>
        <p:nvPicPr>
          <p:cNvPr id="17" name="Image 6" descr="preencoded.png">    </p:cNvPr>
          <p:cNvPicPr>
            <a:picLocks noChangeAspect="1"/>
          </p:cNvPicPr>
          <p:nvPr/>
        </p:nvPicPr>
        <p:blipFill>
          <a:blip r:embed="rId10"/>
          <a:stretch>
            <a:fillRect/>
          </a:stretch>
        </p:blipFill>
        <p:spPr>
          <a:xfrm>
            <a:off x="5032653" y="1975009"/>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9363" y="5027593"/>
            <a:ext cx="296942" cy="296942"/>
          </a:xfrm>
          <a:prstGeom prst="rect">
            <a:avLst/>
          </a:prstGeom>
        </p:spPr>
      </p:pic>
      <p:sp>
        <p:nvSpPr>
          <p:cNvPr id="19" name="Text 9"/>
          <p:cNvSpPr/>
          <p:nvPr/>
        </p:nvSpPr>
        <p:spPr>
          <a:xfrm>
            <a:off x="793790" y="6763226"/>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Bu çalışma, Formula 1 araçlarının mühendislik mükemmeliyetini sayısal verilerle ortaya koyarak, otomotiv dinamiği ve yarış mühendisliği alanına değerli bilimsel katkılar sağlamayı hedeflemektedir. Elde edilecek bulgular, gelecekteki araç tasarımı ve performans analizi metodolojileri için temel oluşturabilir.</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9407"/>
            <a:ext cx="8258175"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Araştırma Kapsamı ve Alan Seçimi</a:t>
            </a:r>
            <a:endParaRPr lang="en-US" sz="3900" dirty="0"/>
          </a:p>
        </p:txBody>
      </p:sp>
      <p:sp>
        <p:nvSpPr>
          <p:cNvPr id="3" name="Text 1"/>
          <p:cNvSpPr/>
          <p:nvPr/>
        </p:nvSpPr>
        <p:spPr>
          <a:xfrm>
            <a:off x="793790" y="2085499"/>
            <a:ext cx="4791551" cy="310158"/>
          </a:xfrm>
          <a:prstGeom prst="rect">
            <a:avLst/>
          </a:prstGeom>
          <a:noFill/>
          <a:ln/>
        </p:spPr>
        <p:txBody>
          <a:bodyPr wrap="none" lIns="0" tIns="0" rIns="0" bIns="0" rtlCol="0" anchor="t"/>
          <a:lstStyle/>
          <a:p>
            <a:pPr algn="l" indent="0" marL="0">
              <a:lnSpc>
                <a:spcPts val="2400"/>
              </a:lnSpc>
              <a:buNone/>
            </a:pPr>
            <a:r>
              <a:rPr lang="en-US" sz="1950" dirty="0">
                <a:solidFill>
                  <a:srgbClr val="76B9FF"/>
                </a:solidFill>
                <a:latin typeface="Roboto Slab" pitchFamily="34" charset="0"/>
                <a:ea typeface="Roboto Slab" pitchFamily="34" charset="-122"/>
                <a:cs typeface="Roboto Slab" pitchFamily="34" charset="-120"/>
              </a:rPr>
              <a:t>Otomotiv Mühendisliği ve Araç Dinamiği</a:t>
            </a:r>
            <a:endParaRPr lang="en-US" sz="1950" dirty="0"/>
          </a:p>
        </p:txBody>
      </p:sp>
      <p:sp>
        <p:nvSpPr>
          <p:cNvPr id="4" name="Text 2"/>
          <p:cNvSpPr/>
          <p:nvPr/>
        </p:nvSpPr>
        <p:spPr>
          <a:xfrm>
            <a:off x="793790" y="2594015"/>
            <a:ext cx="7632025" cy="1524476"/>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Bu araştırma, Formula 1 araçlarının mühendislik harikası yapısını ve ileri düzey teknik altyapısını derinlemesine incelemektedir. Çalışma, bu araçlarda kullanılan karbon fiber monokok şasi, yüksek performanslı 1.6L V6 turbo hibrit güç üniteleri ve karmaşık aktif aerodinamik sistemler gibi kritik bileşenleri mercek altına almaktadır. Bu bağlamda, Formula 1 araçlarının mühendislik felsefesini, IndyCar ve Le Mans (WEC) gibi diğer prestijli motor sporları serilerindeki araçlardan ayıran temel yapısal ve dinamik farklar analitik bir perspektifle değerlendirilecektir.</a:t>
            </a:r>
            <a:endParaRPr lang="en-US" sz="1250" dirty="0"/>
          </a:p>
        </p:txBody>
      </p:sp>
      <p:sp>
        <p:nvSpPr>
          <p:cNvPr id="5" name="Text 3"/>
          <p:cNvSpPr/>
          <p:nvPr/>
        </p:nvSpPr>
        <p:spPr>
          <a:xfrm>
            <a:off x="793790" y="4297085"/>
            <a:ext cx="7632025" cy="1270397"/>
          </a:xfrm>
          <a:prstGeom prst="rect">
            <a:avLst/>
          </a:prstGeom>
          <a:noFill/>
          <a:ln/>
        </p:spPr>
        <p:txBody>
          <a:bodyPr wrap="square" lIns="0" tIns="0" rIns="0" bIns="0" rtlCol="0" anchor="t"/>
          <a:lstStyle/>
          <a:p>
            <a:pPr algn="l" indent="0" marL="0">
              <a:lnSpc>
                <a:spcPts val="2000"/>
              </a:lnSpc>
              <a:buNone/>
            </a:pPr>
            <a:r>
              <a:rPr lang="en-US" sz="1250" b="1" dirty="0">
                <a:solidFill>
                  <a:srgbClr val="D6E5EF"/>
                </a:solidFill>
                <a:latin typeface="Roboto" pitchFamily="34" charset="0"/>
                <a:ea typeface="Roboto" pitchFamily="34" charset="-122"/>
                <a:cs typeface="Roboto" pitchFamily="34" charset="-120"/>
              </a:rPr>
              <a:t>F1 Odaklanmasının Gerekçesi:</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Formula 1 araçları, karayolu taşıtları mühendisliğinin zirvesini temsil ederek, ekstrem viraj alma hızları ve dayanabileceği yüksek G kuvvetleri açısından benzersizdir. Bu üstün performansın temelinde yatan faktör yalnızca motor gücü değil, aynı zamanda "ters uçak kanadı" prensibine dayalı olarak havayı yönetme ve downforce üretme kabiliyetidir. Bu eşsiz aerodinamik yaklaşım, F1 araçlarını diğer tüm motorlu taşıtlardan ayırır ve araştırmamız için kritik bir odak noktası oluşturur.</a:t>
            </a:r>
            <a:endParaRPr lang="en-US" sz="1250" dirty="0"/>
          </a:p>
        </p:txBody>
      </p:sp>
      <p:pic>
        <p:nvPicPr>
          <p:cNvPr id="6" name="Image 0" descr="preencoded.png">    </p:cNvPr>
          <p:cNvPicPr>
            <a:picLocks noChangeAspect="1"/>
          </p:cNvPicPr>
          <p:nvPr/>
        </p:nvPicPr>
        <p:blipFill>
          <a:blip r:embed="rId1"/>
          <a:stretch>
            <a:fillRect/>
          </a:stretch>
        </p:blipFill>
        <p:spPr>
          <a:xfrm>
            <a:off x="8917543" y="2110383"/>
            <a:ext cx="4926568" cy="49265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78493"/>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Problem Tanımı</a:t>
            </a:r>
            <a:endParaRPr lang="en-US" sz="3900" dirty="0"/>
          </a:p>
        </p:txBody>
      </p:sp>
      <p:sp>
        <p:nvSpPr>
          <p:cNvPr id="3" name="Shape 1"/>
          <p:cNvSpPr/>
          <p:nvPr/>
        </p:nvSpPr>
        <p:spPr>
          <a:xfrm>
            <a:off x="793790" y="2295406"/>
            <a:ext cx="6422231" cy="2890004"/>
          </a:xfrm>
          <a:prstGeom prst="roundRect">
            <a:avLst>
              <a:gd name="adj" fmla="val 1030"/>
            </a:avLst>
          </a:prstGeom>
          <a:solidFill>
            <a:srgbClr val="3F4652"/>
          </a:solidFill>
          <a:ln/>
        </p:spPr>
      </p:sp>
      <p:pic>
        <p:nvPicPr>
          <p:cNvPr id="4" name="Image 0" descr="preencoded.png">    </p:cNvPr>
          <p:cNvPicPr>
            <a:picLocks noChangeAspect="1"/>
          </p:cNvPicPr>
          <p:nvPr/>
        </p:nvPicPr>
        <p:blipFill>
          <a:blip r:embed="rId1"/>
          <a:stretch>
            <a:fillRect/>
          </a:stretch>
        </p:blipFill>
        <p:spPr>
          <a:xfrm>
            <a:off x="992148" y="2493764"/>
            <a:ext cx="595313" cy="595313"/>
          </a:xfrm>
          <a:prstGeom prst="rect">
            <a:avLst/>
          </a:prstGeom>
        </p:spPr>
      </p:pic>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5859" y="2657356"/>
            <a:ext cx="267891" cy="267891"/>
          </a:xfrm>
          <a:prstGeom prst="rect">
            <a:avLst/>
          </a:prstGeom>
        </p:spPr>
      </p:pic>
      <p:sp>
        <p:nvSpPr>
          <p:cNvPr id="6" name="Text 2"/>
          <p:cNvSpPr/>
          <p:nvPr/>
        </p:nvSpPr>
        <p:spPr>
          <a:xfrm>
            <a:off x="992148" y="3287435"/>
            <a:ext cx="4770358"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Aerodinamik Optimizasyonun Zorlukları</a:t>
            </a:r>
            <a:endParaRPr lang="en-US" sz="1950" dirty="0"/>
          </a:p>
        </p:txBody>
      </p:sp>
      <p:sp>
        <p:nvSpPr>
          <p:cNvPr id="7" name="Text 3"/>
          <p:cNvSpPr/>
          <p:nvPr/>
        </p:nvSpPr>
        <p:spPr>
          <a:xfrm>
            <a:off x="992148" y="3716655"/>
            <a:ext cx="6025515" cy="12703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Yüksek performanslı yarış araçlarında sürtünme (drag) ve yere basma kuvveti (downforce) arasındaki dinamik dengeyi optimum seviyede sağlamak, mühendislik açısından kritik bir problem teşkil etmektedir. Özellikle F1 araçlarında, bu denge, viraj hızları ve düzlük performansı üzerinde doğrudan etkili olup, sürekli geliştirme gerektiren karmaşık bir alandır.</a:t>
            </a:r>
            <a:endParaRPr lang="en-US" sz="1250" dirty="0"/>
          </a:p>
        </p:txBody>
      </p:sp>
      <p:sp>
        <p:nvSpPr>
          <p:cNvPr id="8" name="Shape 4"/>
          <p:cNvSpPr/>
          <p:nvPr/>
        </p:nvSpPr>
        <p:spPr>
          <a:xfrm>
            <a:off x="7414379" y="2295406"/>
            <a:ext cx="6422231" cy="2890004"/>
          </a:xfrm>
          <a:prstGeom prst="roundRect">
            <a:avLst>
              <a:gd name="adj" fmla="val 1030"/>
            </a:avLst>
          </a:prstGeom>
          <a:solidFill>
            <a:srgbClr val="3F4652"/>
          </a:solidFill>
          <a:ln/>
        </p:spPr>
      </p:sp>
      <p:pic>
        <p:nvPicPr>
          <p:cNvPr id="9" name="Image 2" descr="preencoded.png">    </p:cNvPr>
          <p:cNvPicPr>
            <a:picLocks noChangeAspect="1"/>
          </p:cNvPicPr>
          <p:nvPr/>
        </p:nvPicPr>
        <p:blipFill>
          <a:blip r:embed="rId4"/>
          <a:stretch>
            <a:fillRect/>
          </a:stretch>
        </p:blipFill>
        <p:spPr>
          <a:xfrm>
            <a:off x="7612737" y="2493764"/>
            <a:ext cx="595313" cy="595313"/>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448" y="2657356"/>
            <a:ext cx="267891" cy="267891"/>
          </a:xfrm>
          <a:prstGeom prst="rect">
            <a:avLst/>
          </a:prstGeom>
        </p:spPr>
      </p:pic>
      <p:sp>
        <p:nvSpPr>
          <p:cNvPr id="11" name="Text 5"/>
          <p:cNvSpPr/>
          <p:nvPr/>
        </p:nvSpPr>
        <p:spPr>
          <a:xfrm>
            <a:off x="7612737" y="3287435"/>
            <a:ext cx="485453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Şasi Tasarım Felsefelerindeki Farklılıklar</a:t>
            </a:r>
            <a:endParaRPr lang="en-US" sz="1950" dirty="0"/>
          </a:p>
        </p:txBody>
      </p:sp>
      <p:sp>
        <p:nvSpPr>
          <p:cNvPr id="12" name="Text 6"/>
          <p:cNvSpPr/>
          <p:nvPr/>
        </p:nvSpPr>
        <p:spPr>
          <a:xfrm>
            <a:off x="7612737" y="3716655"/>
            <a:ext cx="6025515" cy="12703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IndyCar gibi serilerde standartlaştırılmış şasi kullanımı söz konusuyken, Formula 1'de her takımın kendi aerodinamik ve yapısal özelliklere sahip şasisini geliştirmesi, tasarımsal çeşitliliğin getirdiği avantaj ve dezavantajları beraberinde getirmektedir. Bu yaklaşım, inovasyonu teşvik etmekle birlikte, mühendislik karmaşıklığını ve maliyetleri de artırmaktadır.</a:t>
            </a:r>
            <a:endParaRPr lang="en-US" sz="1250" dirty="0"/>
          </a:p>
        </p:txBody>
      </p:sp>
      <p:sp>
        <p:nvSpPr>
          <p:cNvPr id="13" name="Shape 7"/>
          <p:cNvSpPr/>
          <p:nvPr/>
        </p:nvSpPr>
        <p:spPr>
          <a:xfrm>
            <a:off x="793790" y="5408652"/>
            <a:ext cx="13042821" cy="1542336"/>
          </a:xfrm>
          <a:prstGeom prst="roundRect">
            <a:avLst>
              <a:gd name="adj" fmla="val 1930"/>
            </a:avLst>
          </a:prstGeom>
          <a:solidFill>
            <a:srgbClr val="082545"/>
          </a:solidFill>
          <a:ln/>
        </p:spPr>
      </p:sp>
      <p:pic>
        <p:nvPicPr>
          <p:cNvPr id="14" name="Image 4" descr="preencoded.png">    </p:cNvPr>
          <p:cNvPicPr>
            <a:picLocks noChangeAspect="1"/>
          </p:cNvPicPr>
          <p:nvPr/>
        </p:nvPicPr>
        <p:blipFill>
          <a:blip r:embed="rId7"/>
          <a:stretch>
            <a:fillRect/>
          </a:stretch>
        </p:blipFill>
        <p:spPr>
          <a:xfrm>
            <a:off x="992148" y="5683329"/>
            <a:ext cx="310039" cy="248007"/>
          </a:xfrm>
          <a:prstGeom prst="rect">
            <a:avLst/>
          </a:prstGeom>
        </p:spPr>
      </p:pic>
      <p:sp>
        <p:nvSpPr>
          <p:cNvPr id="15" name="Text 8"/>
          <p:cNvSpPr/>
          <p:nvPr/>
        </p:nvSpPr>
        <p:spPr>
          <a:xfrm>
            <a:off x="1500545" y="5656540"/>
            <a:ext cx="2861429"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Slab" pitchFamily="34" charset="0"/>
                <a:ea typeface="Roboto Slab" pitchFamily="34" charset="-122"/>
                <a:cs typeface="Roboto Slab" pitchFamily="34" charset="-120"/>
              </a:rPr>
              <a:t>Temel Araştırma Sorusu</a:t>
            </a:r>
            <a:endParaRPr lang="en-US" sz="1950" dirty="0"/>
          </a:p>
        </p:txBody>
      </p:sp>
      <p:sp>
        <p:nvSpPr>
          <p:cNvPr id="16" name="Text 9"/>
          <p:cNvSpPr/>
          <p:nvPr/>
        </p:nvSpPr>
        <p:spPr>
          <a:xfrm>
            <a:off x="1500545" y="6165056"/>
            <a:ext cx="12137708" cy="508159"/>
          </a:xfrm>
          <a:prstGeom prst="rect">
            <a:avLst/>
          </a:prstGeom>
          <a:noFill/>
          <a:ln/>
        </p:spPr>
        <p:txBody>
          <a:bodyPr wrap="square" lIns="0" tIns="0" rIns="0" bIns="0" rtlCol="0" anchor="t"/>
          <a:lstStyle/>
          <a:p>
            <a:pPr algn="l" indent="0" marL="0">
              <a:lnSpc>
                <a:spcPts val="2000"/>
              </a:lnSpc>
              <a:buNone/>
            </a:pPr>
            <a:r>
              <a:rPr lang="en-US" sz="1250" dirty="0">
                <a:solidFill>
                  <a:srgbClr val="FFFFFF"/>
                </a:solidFill>
                <a:latin typeface="Roboto" pitchFamily="34" charset="0"/>
                <a:ea typeface="Roboto" pitchFamily="34" charset="-122"/>
                <a:cs typeface="Roboto" pitchFamily="34" charset="-120"/>
              </a:rPr>
              <a:t>Bu çalışmada, Formula 1 araçlarının aerodinamik olarak gelişmiş yapısı ve modern hibrit güç üniteleri ile diğer büyük yarış serilerindeki (örneğin IndyCar ve Le Mans prototipleri) araçların tur süreleri arasındaki nicel farklılıklar ve bu ayrışmanın özellikle farklı viraj tiplerindeki tezahürleri incelenecektir.</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65935"/>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Çalışmanın Amacı</a:t>
            </a:r>
            <a:endParaRPr lang="en-US" sz="3900" dirty="0"/>
          </a:p>
        </p:txBody>
      </p:sp>
      <p:sp>
        <p:nvSpPr>
          <p:cNvPr id="4" name="Text 1"/>
          <p:cNvSpPr/>
          <p:nvPr/>
        </p:nvSpPr>
        <p:spPr>
          <a:xfrm>
            <a:off x="6280190" y="2465308"/>
            <a:ext cx="7556421" cy="744141"/>
          </a:xfrm>
          <a:prstGeom prst="rect">
            <a:avLst/>
          </a:prstGeom>
          <a:noFill/>
          <a:ln/>
        </p:spPr>
        <p:txBody>
          <a:bodyPr wrap="square" lIns="0" tIns="0" rIns="0" bIns="0" rtlCol="0" anchor="t"/>
          <a:lstStyle/>
          <a:p>
            <a:pPr algn="l" indent="0" marL="0">
              <a:lnSpc>
                <a:spcPts val="2900"/>
              </a:lnSpc>
              <a:buNone/>
            </a:pPr>
            <a:r>
              <a:rPr lang="en-US" sz="2300" dirty="0">
                <a:solidFill>
                  <a:srgbClr val="76B9FF"/>
                </a:solidFill>
                <a:latin typeface="Roboto Slab" pitchFamily="34" charset="0"/>
                <a:ea typeface="Roboto Slab" pitchFamily="34" charset="-122"/>
                <a:cs typeface="Roboto Slab" pitchFamily="34" charset="-120"/>
              </a:rPr>
              <a:t>Monokok Şasi ve DRS Teknolojisinin Performans Etkisi</a:t>
            </a:r>
            <a:endParaRPr lang="en-US" sz="2300" dirty="0"/>
          </a:p>
        </p:txBody>
      </p:sp>
      <p:sp>
        <p:nvSpPr>
          <p:cNvPr id="5" name="Text 2"/>
          <p:cNvSpPr/>
          <p:nvPr/>
        </p:nvSpPr>
        <p:spPr>
          <a:xfrm>
            <a:off x="6280190" y="3507105"/>
            <a:ext cx="7556421" cy="1524476"/>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Bu çalışmanın temel amacı, Formula 1 araçlarının ileri düzey karbon fiber monokok şasi mimarisinin ve devrim niteliğindeki DRS (Drag Reduction System - Sürtünme Azaltma Sistemi) teknolojisinin, aracın genel yol tutuşu, aerodinamik etkinliği ve pist performansı üzerindeki kritik etkilerini derinlemesine incelemektir. Bu kapsamlı analiz, F1'in kendine özgü mühendislik çözümlerini, standartlaştırılmış şasiye sahip IndyCar serisi araçlarının performans parametreleriyle karşılaştırmalı bir bağlamda değerlendirerek, her iki serinin tasarım felsefelerinden kaynaklanan performans farklılıklarını ortaya koymayı hedeflemektedir.</a:t>
            </a:r>
            <a:endParaRPr lang="en-US" sz="1250" dirty="0"/>
          </a:p>
        </p:txBody>
      </p:sp>
      <p:sp>
        <p:nvSpPr>
          <p:cNvPr id="6" name="Text 3"/>
          <p:cNvSpPr/>
          <p:nvPr/>
        </p:nvSpPr>
        <p:spPr>
          <a:xfrm>
            <a:off x="6577846" y="5478066"/>
            <a:ext cx="7258764" cy="762238"/>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"Formula 1 araçlarındaki aktif aerodinamik sistemler (DRS) ve entegre hibrit güç üniteleri (MGU-K/H gibi enerji geri kazanım sistemleri), özellikle virajlı pist kesitlerinde IndyCar araçlarına kıyasla tur zamanında ne tür bir avantaj sağlamakta ve bu avantajın büyüklüğü hangi faktörlere bağlanmaktadır?"</a:t>
            </a:r>
            <a:endParaRPr lang="en-US" sz="1250" dirty="0"/>
          </a:p>
        </p:txBody>
      </p:sp>
      <p:sp>
        <p:nvSpPr>
          <p:cNvPr id="7" name="Shape 4"/>
          <p:cNvSpPr/>
          <p:nvPr/>
        </p:nvSpPr>
        <p:spPr>
          <a:xfrm>
            <a:off x="6280190" y="5254823"/>
            <a:ext cx="22860" cy="1208723"/>
          </a:xfrm>
          <a:prstGeom prst="rect">
            <a:avLst/>
          </a:prstGeom>
          <a:solidFill>
            <a:srgbClr val="66A8EE"/>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83118"/>
            <a:ext cx="4361378" cy="496133"/>
          </a:xfrm>
          <a:prstGeom prst="rect">
            <a:avLst/>
          </a:prstGeom>
          <a:noFill/>
          <a:ln/>
        </p:spPr>
        <p:txBody>
          <a:bodyPr wrap="non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Araştırma Değişkenleri</a:t>
            </a:r>
            <a:endParaRPr lang="en-US" sz="3100" dirty="0"/>
          </a:p>
        </p:txBody>
      </p:sp>
      <p:sp>
        <p:nvSpPr>
          <p:cNvPr id="3" name="Text 1"/>
          <p:cNvSpPr/>
          <p:nvPr/>
        </p:nvSpPr>
        <p:spPr>
          <a:xfrm>
            <a:off x="793790" y="2976086"/>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Bu çalışmanın bilimsel temelini oluşturmak ve elde edilecek bulguların güvenilirliğini sağlamak amacıyla, araştırma kapsamındaki bağımlı ve bağımsız değişkenler titizlikle tanımlanmıştır. Bu ayrım, Formula 1 ve IndyCar araçlarının performans analizi için kritik bir çerçeve sunmaktadır.</a:t>
            </a:r>
            <a:endParaRPr lang="en-US" sz="1250" dirty="0"/>
          </a:p>
        </p:txBody>
      </p:sp>
      <p:sp>
        <p:nvSpPr>
          <p:cNvPr id="4" name="Text 2"/>
          <p:cNvSpPr/>
          <p:nvPr/>
        </p:nvSpPr>
        <p:spPr>
          <a:xfrm>
            <a:off x="793790" y="3707487"/>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Slab Light" pitchFamily="34" charset="0"/>
                <a:ea typeface="Roboto Slab Light" pitchFamily="34" charset="-122"/>
                <a:cs typeface="Roboto Slab Light" pitchFamily="34" charset="-120"/>
              </a:rPr>
              <a:t>01</a:t>
            </a:r>
            <a:endParaRPr lang="en-US" sz="1550" dirty="0"/>
          </a:p>
        </p:txBody>
      </p:sp>
      <p:pic>
        <p:nvPicPr>
          <p:cNvPr id="5" name="Image 0" descr="preencoded.png">    </p:cNvPr>
          <p:cNvPicPr>
            <a:picLocks noChangeAspect="1"/>
          </p:cNvPicPr>
          <p:nvPr/>
        </p:nvPicPr>
        <p:blipFill>
          <a:blip r:embed="rId1"/>
          <a:stretch>
            <a:fillRect/>
          </a:stretch>
        </p:blipFill>
        <p:spPr>
          <a:xfrm>
            <a:off x="793790" y="4021812"/>
            <a:ext cx="6422231" cy="22860"/>
          </a:xfrm>
          <a:prstGeom prst="rect">
            <a:avLst/>
          </a:prstGeom>
        </p:spPr>
      </p:pic>
      <p:sp>
        <p:nvSpPr>
          <p:cNvPr id="6" name="Text 3"/>
          <p:cNvSpPr/>
          <p:nvPr/>
        </p:nvSpPr>
        <p:spPr>
          <a:xfrm>
            <a:off x="793790" y="4166711"/>
            <a:ext cx="6370558"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Bağımlı Değişkenler (Ölçülen Performans Göstergeleri)</a:t>
            </a:r>
            <a:endParaRPr lang="en-US" sz="1950" dirty="0"/>
          </a:p>
        </p:txBody>
      </p:sp>
      <p:sp>
        <p:nvSpPr>
          <p:cNvPr id="7" name="Text 4"/>
          <p:cNvSpPr/>
          <p:nvPr/>
        </p:nvSpPr>
        <p:spPr>
          <a:xfrm>
            <a:off x="793790" y="4595932"/>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Tur Süresi (minimum süre olarak dakika/saniye cinsinden)</a:t>
            </a:r>
            <a:endParaRPr lang="en-US" sz="1550" dirty="0"/>
          </a:p>
        </p:txBody>
      </p:sp>
      <p:sp>
        <p:nvSpPr>
          <p:cNvPr id="8" name="Text 5"/>
          <p:cNvSpPr/>
          <p:nvPr/>
        </p:nvSpPr>
        <p:spPr>
          <a:xfrm>
            <a:off x="793790" y="4982885"/>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Viraj Alma Hızı (maksimum değer olarak km/s cinsinden)</a:t>
            </a:r>
            <a:endParaRPr lang="en-US" sz="1550" dirty="0"/>
          </a:p>
        </p:txBody>
      </p:sp>
      <p:sp>
        <p:nvSpPr>
          <p:cNvPr id="9" name="Text 6"/>
          <p:cNvSpPr/>
          <p:nvPr/>
        </p:nvSpPr>
        <p:spPr>
          <a:xfrm>
            <a:off x="793790" y="5369838"/>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G Kuvveti (viraj içinde maruz kalınan yanal ivme)</a:t>
            </a:r>
            <a:endParaRPr lang="en-US" sz="1550" dirty="0"/>
          </a:p>
        </p:txBody>
      </p:sp>
      <p:sp>
        <p:nvSpPr>
          <p:cNvPr id="10" name="Text 7"/>
          <p:cNvSpPr/>
          <p:nvPr/>
        </p:nvSpPr>
        <p:spPr>
          <a:xfrm>
            <a:off x="7414379" y="3707487"/>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Slab Light" pitchFamily="34" charset="0"/>
                <a:ea typeface="Roboto Slab Light" pitchFamily="34" charset="-122"/>
                <a:cs typeface="Roboto Slab Light" pitchFamily="34" charset="-120"/>
              </a:rPr>
              <a:t>02</a:t>
            </a:r>
            <a:endParaRPr lang="en-US" sz="1550" dirty="0"/>
          </a:p>
        </p:txBody>
      </p:sp>
      <p:pic>
        <p:nvPicPr>
          <p:cNvPr id="11" name="Image 1" descr="preencoded.png">    </p:cNvPr>
          <p:cNvPicPr>
            <a:picLocks noChangeAspect="1"/>
          </p:cNvPicPr>
          <p:nvPr/>
        </p:nvPicPr>
        <p:blipFill>
          <a:blip r:embed="rId2"/>
          <a:stretch>
            <a:fillRect/>
          </a:stretch>
        </p:blipFill>
        <p:spPr>
          <a:xfrm>
            <a:off x="7414379" y="4021812"/>
            <a:ext cx="6422231" cy="22860"/>
          </a:xfrm>
          <a:prstGeom prst="rect">
            <a:avLst/>
          </a:prstGeom>
        </p:spPr>
      </p:pic>
      <p:sp>
        <p:nvSpPr>
          <p:cNvPr id="12" name="Text 8"/>
          <p:cNvSpPr/>
          <p:nvPr/>
        </p:nvSpPr>
        <p:spPr>
          <a:xfrm>
            <a:off x="7414379" y="4166711"/>
            <a:ext cx="6422231" cy="620316"/>
          </a:xfrm>
          <a:prstGeom prst="rect">
            <a:avLst/>
          </a:prstGeom>
          <a:noFill/>
          <a:ln/>
        </p:spPr>
        <p:txBody>
          <a:bodyPr wrap="squar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Bağımsız Değişkenler (İncelemeye Alınan Yapısal ve Teknolojik Faktörler)</a:t>
            </a:r>
            <a:endParaRPr lang="en-US" sz="1950" dirty="0"/>
          </a:p>
        </p:txBody>
      </p:sp>
      <p:sp>
        <p:nvSpPr>
          <p:cNvPr id="13" name="Text 9"/>
          <p:cNvSpPr/>
          <p:nvPr/>
        </p:nvSpPr>
        <p:spPr>
          <a:xfrm>
            <a:off x="7414379" y="4906089"/>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Motor Tipi ve Güç Ünitesi Mimarisi (hibrit/geleneksel)</a:t>
            </a:r>
            <a:endParaRPr lang="en-US" sz="1550" dirty="0"/>
          </a:p>
        </p:txBody>
      </p:sp>
      <p:sp>
        <p:nvSpPr>
          <p:cNvPr id="14" name="Text 10"/>
          <p:cNvSpPr/>
          <p:nvPr/>
        </p:nvSpPr>
        <p:spPr>
          <a:xfrm>
            <a:off x="7414379" y="5293043"/>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Şasi Yapısı ve Kullanılan Malzeme (karbon fiber monokok/standart)</a:t>
            </a:r>
            <a:endParaRPr lang="en-US" sz="1550" dirty="0"/>
          </a:p>
        </p:txBody>
      </p:sp>
      <p:sp>
        <p:nvSpPr>
          <p:cNvPr id="15" name="Text 11"/>
          <p:cNvSpPr/>
          <p:nvPr/>
        </p:nvSpPr>
        <p:spPr>
          <a:xfrm>
            <a:off x="7414379" y="5679996"/>
            <a:ext cx="64222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Aerodinamik Konfigürasyon (DRS teknolojisi dahil)</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8070" y="514350"/>
            <a:ext cx="8145780" cy="584359"/>
          </a:xfrm>
          <a:prstGeom prst="rect">
            <a:avLst/>
          </a:prstGeom>
          <a:noFill/>
          <a:ln/>
        </p:spPr>
        <p:txBody>
          <a:bodyPr wrap="none" lIns="0" tIns="0" rIns="0" bIns="0" rtlCol="0" anchor="t"/>
          <a:lstStyle/>
          <a:p>
            <a:pPr algn="l" indent="0" marL="0">
              <a:lnSpc>
                <a:spcPts val="4600"/>
              </a:lnSpc>
              <a:buNone/>
            </a:pPr>
            <a:r>
              <a:rPr lang="en-US" sz="3650" dirty="0">
                <a:solidFill>
                  <a:srgbClr val="76B9FF"/>
                </a:solidFill>
                <a:latin typeface="Roboto Slab" pitchFamily="34" charset="0"/>
                <a:ea typeface="Roboto Slab" pitchFamily="34" charset="-122"/>
                <a:cs typeface="Roboto Slab" pitchFamily="34" charset="-120"/>
              </a:rPr>
              <a:t>Motor ve Güç Ünitesi Karşılaştırması</a:t>
            </a:r>
            <a:endParaRPr lang="en-US" sz="3650" dirty="0"/>
          </a:p>
        </p:txBody>
      </p:sp>
      <p:pic>
        <p:nvPicPr>
          <p:cNvPr id="3" name="Image 0" descr="preencoded.png">    </p:cNvPr>
          <p:cNvPicPr>
            <a:picLocks noChangeAspect="1"/>
          </p:cNvPicPr>
          <p:nvPr/>
        </p:nvPicPr>
        <p:blipFill>
          <a:blip r:embed="rId1"/>
          <a:stretch>
            <a:fillRect/>
          </a:stretch>
        </p:blipFill>
        <p:spPr>
          <a:xfrm>
            <a:off x="748070" y="1589603"/>
            <a:ext cx="6339007" cy="6339007"/>
          </a:xfrm>
          <a:prstGeom prst="rect">
            <a:avLst/>
          </a:prstGeom>
        </p:spPr>
      </p:pic>
      <p:sp>
        <p:nvSpPr>
          <p:cNvPr id="4" name="Shape 1"/>
          <p:cNvSpPr/>
          <p:nvPr/>
        </p:nvSpPr>
        <p:spPr>
          <a:xfrm>
            <a:off x="7550944" y="1589603"/>
            <a:ext cx="6339007" cy="2743081"/>
          </a:xfrm>
          <a:prstGeom prst="roundRect">
            <a:avLst>
              <a:gd name="adj" fmla="val 1023"/>
            </a:avLst>
          </a:prstGeom>
          <a:solidFill>
            <a:srgbClr val="202733"/>
          </a:solidFill>
          <a:ln w="22860">
            <a:solidFill>
              <a:srgbClr val="585F6B"/>
            </a:solidFill>
            <a:prstDash val="solid"/>
          </a:ln>
        </p:spPr>
      </p:sp>
      <p:sp>
        <p:nvSpPr>
          <p:cNvPr id="5" name="Shape 2"/>
          <p:cNvSpPr/>
          <p:nvPr/>
        </p:nvSpPr>
        <p:spPr>
          <a:xfrm>
            <a:off x="7573804" y="1612463"/>
            <a:ext cx="748070" cy="2697361"/>
          </a:xfrm>
          <a:prstGeom prst="roundRect">
            <a:avLst>
              <a:gd name="adj" fmla="val 83"/>
            </a:avLst>
          </a:prstGeom>
          <a:solidFill>
            <a:srgbClr val="3F4652"/>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7523" y="2820829"/>
            <a:ext cx="280511" cy="280511"/>
          </a:xfrm>
          <a:prstGeom prst="rect">
            <a:avLst/>
          </a:prstGeom>
        </p:spPr>
      </p:pic>
      <p:sp>
        <p:nvSpPr>
          <p:cNvPr id="7" name="Text 3"/>
          <p:cNvSpPr/>
          <p:nvPr/>
        </p:nvSpPr>
        <p:spPr>
          <a:xfrm>
            <a:off x="8508802" y="1799392"/>
            <a:ext cx="2408634" cy="292298"/>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Roboto Slab" pitchFamily="34" charset="0"/>
                <a:ea typeface="Roboto Slab" pitchFamily="34" charset="-122"/>
                <a:cs typeface="Roboto Slab" pitchFamily="34" charset="-120"/>
              </a:rPr>
              <a:t>Formula 1 Güç Ünitesi</a:t>
            </a:r>
            <a:endParaRPr lang="en-US" sz="1800" dirty="0"/>
          </a:p>
        </p:txBody>
      </p:sp>
      <p:sp>
        <p:nvSpPr>
          <p:cNvPr id="8" name="Text 4"/>
          <p:cNvSpPr/>
          <p:nvPr/>
        </p:nvSpPr>
        <p:spPr>
          <a:xfrm>
            <a:off x="8508802" y="2278618"/>
            <a:ext cx="5171361" cy="239435"/>
          </a:xfrm>
          <a:prstGeom prst="rect">
            <a:avLst/>
          </a:prstGeom>
          <a:noFill/>
          <a:ln/>
        </p:spPr>
        <p:txBody>
          <a:bodyPr wrap="none" lIns="0" tIns="0" rIns="0" bIns="0" rtlCol="0" anchor="t"/>
          <a:lstStyle/>
          <a:p>
            <a:pPr algn="l" indent="0" marL="0">
              <a:lnSpc>
                <a:spcPts val="1850"/>
              </a:lnSpc>
              <a:buNone/>
            </a:pPr>
            <a:r>
              <a:rPr lang="en-US" sz="1150" b="1" dirty="0">
                <a:solidFill>
                  <a:srgbClr val="D6E5EF"/>
                </a:solidFill>
                <a:latin typeface="Roboto" pitchFamily="34" charset="0"/>
                <a:ea typeface="Roboto" pitchFamily="34" charset="-122"/>
                <a:cs typeface="Roboto" pitchFamily="34" charset="-120"/>
              </a:rPr>
              <a:t>1.6L V6 Turbo Hibrit Mimarisi</a:t>
            </a:r>
            <a:endParaRPr lang="en-US" sz="1150" dirty="0"/>
          </a:p>
        </p:txBody>
      </p:sp>
      <p:sp>
        <p:nvSpPr>
          <p:cNvPr id="9" name="Text 5"/>
          <p:cNvSpPr/>
          <p:nvPr/>
        </p:nvSpPr>
        <p:spPr>
          <a:xfrm>
            <a:off x="8508802" y="2686288"/>
            <a:ext cx="5171361" cy="1436608"/>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Roboto" pitchFamily="34" charset="0"/>
                <a:ea typeface="Roboto" pitchFamily="34" charset="-122"/>
                <a:cs typeface="Roboto" pitchFamily="34" charset="-120"/>
              </a:rPr>
              <a:t>Formula 1 araçları, gelişmiş 1.6 litrelik V6 turbo hibrit güç üniteleri kullanır. Bu üniteler, içten yanmalı motor (ICE) ile birlikte MGU-K (Kinetic Motor Jeneratör Ünitesi) ve MGU-H (Heat Motor Jeneratör Ünitesi) gibi sofistike enerji geri kazanım sistemlerini entegre eder. Toplam güç çıkışı yaklaşık 1000 beygir gücüne ulaşır ve bu, hem anlık performans hem de yakıt verimliliği için kritik bir denge sağlar.</a:t>
            </a:r>
            <a:endParaRPr lang="en-US" sz="1150" dirty="0"/>
          </a:p>
        </p:txBody>
      </p:sp>
      <p:sp>
        <p:nvSpPr>
          <p:cNvPr id="10" name="Shape 6"/>
          <p:cNvSpPr/>
          <p:nvPr/>
        </p:nvSpPr>
        <p:spPr>
          <a:xfrm>
            <a:off x="7550944" y="4519613"/>
            <a:ext cx="6339007" cy="2743081"/>
          </a:xfrm>
          <a:prstGeom prst="roundRect">
            <a:avLst>
              <a:gd name="adj" fmla="val 1023"/>
            </a:avLst>
          </a:prstGeom>
          <a:solidFill>
            <a:srgbClr val="202733"/>
          </a:solidFill>
          <a:ln w="22860">
            <a:solidFill>
              <a:srgbClr val="585F6B"/>
            </a:solidFill>
            <a:prstDash val="solid"/>
          </a:ln>
        </p:spPr>
      </p:sp>
      <p:sp>
        <p:nvSpPr>
          <p:cNvPr id="11" name="Shape 7"/>
          <p:cNvSpPr/>
          <p:nvPr/>
        </p:nvSpPr>
        <p:spPr>
          <a:xfrm>
            <a:off x="7573804" y="4542473"/>
            <a:ext cx="748070" cy="2697361"/>
          </a:xfrm>
          <a:prstGeom prst="roundRect">
            <a:avLst>
              <a:gd name="adj" fmla="val 83"/>
            </a:avLst>
          </a:prstGeom>
          <a:solidFill>
            <a:srgbClr val="3F4652"/>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7523" y="5750838"/>
            <a:ext cx="280511" cy="280511"/>
          </a:xfrm>
          <a:prstGeom prst="rect">
            <a:avLst/>
          </a:prstGeom>
        </p:spPr>
      </p:pic>
      <p:sp>
        <p:nvSpPr>
          <p:cNvPr id="13" name="Text 8"/>
          <p:cNvSpPr/>
          <p:nvPr/>
        </p:nvSpPr>
        <p:spPr>
          <a:xfrm>
            <a:off x="8508802" y="4729401"/>
            <a:ext cx="3421975" cy="292298"/>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Roboto Slab" pitchFamily="34" charset="0"/>
                <a:ea typeface="Roboto Slab" pitchFamily="34" charset="-122"/>
                <a:cs typeface="Roboto Slab" pitchFamily="34" charset="-120"/>
              </a:rPr>
              <a:t>IndyCar Motor Konfigürasyonu</a:t>
            </a:r>
            <a:endParaRPr lang="en-US" sz="1800" dirty="0"/>
          </a:p>
        </p:txBody>
      </p:sp>
      <p:sp>
        <p:nvSpPr>
          <p:cNvPr id="14" name="Text 9"/>
          <p:cNvSpPr/>
          <p:nvPr/>
        </p:nvSpPr>
        <p:spPr>
          <a:xfrm>
            <a:off x="8508802" y="5208627"/>
            <a:ext cx="5171361" cy="239435"/>
          </a:xfrm>
          <a:prstGeom prst="rect">
            <a:avLst/>
          </a:prstGeom>
          <a:noFill/>
          <a:ln/>
        </p:spPr>
        <p:txBody>
          <a:bodyPr wrap="none" lIns="0" tIns="0" rIns="0" bIns="0" rtlCol="0" anchor="t"/>
          <a:lstStyle/>
          <a:p>
            <a:pPr algn="l" indent="0" marL="0">
              <a:lnSpc>
                <a:spcPts val="1850"/>
              </a:lnSpc>
              <a:buNone/>
            </a:pPr>
            <a:r>
              <a:rPr lang="en-US" sz="1150" b="1" dirty="0">
                <a:solidFill>
                  <a:srgbClr val="D6E5EF"/>
                </a:solidFill>
                <a:latin typeface="Roboto" pitchFamily="34" charset="0"/>
                <a:ea typeface="Roboto" pitchFamily="34" charset="-122"/>
                <a:cs typeface="Roboto" pitchFamily="34" charset="-120"/>
              </a:rPr>
              <a:t>2.2L V6 Twin-Turbo Motor</a:t>
            </a:r>
            <a:endParaRPr lang="en-US" sz="1150" dirty="0"/>
          </a:p>
        </p:txBody>
      </p:sp>
      <p:sp>
        <p:nvSpPr>
          <p:cNvPr id="15" name="Text 10"/>
          <p:cNvSpPr/>
          <p:nvPr/>
        </p:nvSpPr>
        <p:spPr>
          <a:xfrm>
            <a:off x="8508802" y="5616297"/>
            <a:ext cx="5171361" cy="1436608"/>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Roboto" pitchFamily="34" charset="0"/>
                <a:ea typeface="Roboto" pitchFamily="34" charset="-122"/>
                <a:cs typeface="Roboto" pitchFamily="34" charset="-120"/>
              </a:rPr>
              <a:t>IndyCar serisi, daha geleneksel ancak yüksek performanslı 2.2 litrelik V6 çift turbo motorlara dayanır. Bu motorlar, yaklaşık 700 beygir gücü üreterek dinamik yarış koşullarında güçlü bir performans sunar. Formula 1'deki hibrit sistemlerin aksine, IndyCar motorları genellikle daha doğrudan güç aktarımı ve mekanik sadelik üzerine odaklanır, bu da farklı bir mühendislik felsefesini yansıtır.</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63566"/>
            <a:ext cx="604766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Şasi ve Aerodinamik Yapı</a:t>
            </a:r>
            <a:endParaRPr lang="en-US" sz="3900" dirty="0"/>
          </a:p>
        </p:txBody>
      </p:sp>
      <p:sp>
        <p:nvSpPr>
          <p:cNvPr id="3" name="Text 1"/>
          <p:cNvSpPr/>
          <p:nvPr/>
        </p:nvSpPr>
        <p:spPr>
          <a:xfrm>
            <a:off x="793790" y="3078837"/>
            <a:ext cx="3768804"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Karbon Fiber Monokok Yapı (F1)</a:t>
            </a:r>
            <a:endParaRPr lang="en-US" sz="1950" dirty="0"/>
          </a:p>
        </p:txBody>
      </p:sp>
      <p:sp>
        <p:nvSpPr>
          <p:cNvPr id="4" name="Text 2"/>
          <p:cNvSpPr/>
          <p:nvPr/>
        </p:nvSpPr>
        <p:spPr>
          <a:xfrm>
            <a:off x="793790" y="3508058"/>
            <a:ext cx="4182189" cy="2857857"/>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Formula 1 araçlarının temelini oluşturan bu ultra hafif ve yüksek rijitliğe sahip tek parça şasi, her takım tarafından aerodinamik ve güvenlik hedeflerine göre özel olarak tasarlanır. Karbon fiber kompozitlerin kullanımı, eşsiz burulma direnci ve çarpışma enerji absorpsiyon kapasitesi sunarak sürücü güvenliğini en üst düzeye çıkarırken, aracın genel performansına kritik katkıda bulunur.</a:t>
            </a:r>
            <a:endParaRPr lang="en-US" sz="1550" dirty="0"/>
          </a:p>
        </p:txBody>
      </p:sp>
      <p:sp>
        <p:nvSpPr>
          <p:cNvPr id="5" name="Text 3"/>
          <p:cNvSpPr/>
          <p:nvPr/>
        </p:nvSpPr>
        <p:spPr>
          <a:xfrm>
            <a:off x="5223986" y="3078837"/>
            <a:ext cx="3607951"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Standart Dallara Şasi (IndyCar)</a:t>
            </a:r>
            <a:endParaRPr lang="en-US" sz="1950" dirty="0"/>
          </a:p>
        </p:txBody>
      </p:sp>
      <p:sp>
        <p:nvSpPr>
          <p:cNvPr id="6" name="Text 4"/>
          <p:cNvSpPr/>
          <p:nvPr/>
        </p:nvSpPr>
        <p:spPr>
          <a:xfrm>
            <a:off x="5223986" y="3508058"/>
            <a:ext cx="4182308" cy="254031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IndyCar serisinde tüm takımlar tarafından kullanılan Dallara DW12 şasi, maliyet kontrolü, güvenlik ve rekabetçi denge sağlamak amacıyla standartlaştırılmıştır. Bu önceden üretilmiş, tek tip şasi, takımların tasarım özgürlüğünü belirli ölçüde kısıtlasa da, mühendislik rekabetini motor, süspansiyon ve aerodinamik paket optimizasyonuna odaklar.</a:t>
            </a:r>
            <a:endParaRPr lang="en-US" sz="1550" dirty="0"/>
          </a:p>
        </p:txBody>
      </p:sp>
      <p:sp>
        <p:nvSpPr>
          <p:cNvPr id="7" name="Text 5"/>
          <p:cNvSpPr/>
          <p:nvPr/>
        </p:nvSpPr>
        <p:spPr>
          <a:xfrm>
            <a:off x="9654302" y="3078837"/>
            <a:ext cx="3289578"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Yer Etkisi Aerodinamiği (F1)</a:t>
            </a:r>
            <a:endParaRPr lang="en-US" sz="1950" dirty="0"/>
          </a:p>
        </p:txBody>
      </p:sp>
      <p:sp>
        <p:nvSpPr>
          <p:cNvPr id="8" name="Text 6"/>
          <p:cNvSpPr/>
          <p:nvPr/>
        </p:nvSpPr>
        <p:spPr>
          <a:xfrm>
            <a:off x="9654302" y="3508058"/>
            <a:ext cx="4182308" cy="2857857"/>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Formula 1'in aerodinamik felsefesinin merkezinde yer alan yer etkisi, aracın taban yapısı ve kanat profillerinin özel tasarımıyla maksimize edilir. Venturi tünelleri ve karmaşık difüzör sistemleri aracın altında düşük basınç alanı yaratarak, aracı yola doğru bastıran (downforce) kuvveti üretir. Bu mühendislik harikası, aracın virajlardaki hızını ve yol tutuş kabiliyetini radikal bir şekilde artırır.</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3640" y="534591"/>
            <a:ext cx="5349716" cy="607338"/>
          </a:xfrm>
          <a:prstGeom prst="rect">
            <a:avLst/>
          </a:prstGeom>
          <a:noFill/>
          <a:ln/>
        </p:spPr>
        <p:txBody>
          <a:bodyPr wrap="none" lIns="0" tIns="0" rIns="0" bIns="0" rtlCol="0" anchor="t"/>
          <a:lstStyle/>
          <a:p>
            <a:pPr algn="l" indent="0" marL="0">
              <a:lnSpc>
                <a:spcPts val="4750"/>
              </a:lnSpc>
              <a:buNone/>
            </a:pPr>
            <a:r>
              <a:rPr lang="en-US" sz="3800" dirty="0">
                <a:solidFill>
                  <a:srgbClr val="76B9FF"/>
                </a:solidFill>
                <a:latin typeface="Roboto Slab" pitchFamily="34" charset="0"/>
                <a:ea typeface="Roboto Slab" pitchFamily="34" charset="-122"/>
                <a:cs typeface="Roboto Slab" pitchFamily="34" charset="-120"/>
              </a:rPr>
              <a:t>Araştırma Hipotezi (H₁)</a:t>
            </a:r>
            <a:endParaRPr lang="en-US" sz="3800" dirty="0"/>
          </a:p>
        </p:txBody>
      </p:sp>
      <p:sp>
        <p:nvSpPr>
          <p:cNvPr id="4" name="Text 1"/>
          <p:cNvSpPr/>
          <p:nvPr/>
        </p:nvSpPr>
        <p:spPr>
          <a:xfrm>
            <a:off x="6263640" y="1433393"/>
            <a:ext cx="6704528" cy="837962"/>
          </a:xfrm>
          <a:prstGeom prst="rect">
            <a:avLst/>
          </a:prstGeom>
          <a:noFill/>
          <a:ln/>
        </p:spPr>
        <p:txBody>
          <a:bodyPr wrap="none" lIns="0" tIns="0" rIns="0" bIns="0" rtlCol="0" anchor="t"/>
          <a:lstStyle/>
          <a:p>
            <a:pPr algn="l" indent="0" marL="0">
              <a:lnSpc>
                <a:spcPts val="6550"/>
              </a:lnSpc>
              <a:buNone/>
            </a:pPr>
            <a:r>
              <a:rPr lang="en-US" sz="5250" dirty="0">
                <a:solidFill>
                  <a:srgbClr val="76B9FF"/>
                </a:solidFill>
                <a:latin typeface="Roboto Slab" pitchFamily="34" charset="0"/>
                <a:ea typeface="Roboto Slab" pitchFamily="34" charset="-122"/>
                <a:cs typeface="Roboto Slab" pitchFamily="34" charset="-120"/>
              </a:rPr>
              <a:t>Virajlarda Üstünlük</a:t>
            </a:r>
            <a:endParaRPr lang="en-US" sz="5250" dirty="0"/>
          </a:p>
        </p:txBody>
      </p:sp>
      <p:sp>
        <p:nvSpPr>
          <p:cNvPr id="5" name="Text 2"/>
          <p:cNvSpPr/>
          <p:nvPr/>
        </p:nvSpPr>
        <p:spPr>
          <a:xfrm>
            <a:off x="6263640" y="2562820"/>
            <a:ext cx="7589520" cy="994886"/>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Roboto" pitchFamily="34" charset="0"/>
                <a:ea typeface="Roboto" pitchFamily="34" charset="-122"/>
                <a:cs typeface="Roboto" pitchFamily="34" charset="-120"/>
              </a:rPr>
              <a:t>Bu çalışma, Formula 1 araçlarının gelişmiş aerodinamik yapıları ve yüksek yere basma kuvveti üretim kapasiteleri sayesinde viraj performansında IndyCar araçlarına kıyasla belirgin bir üstünlük sağladığını hipotez etmektedir. Özellikle, viraj hızlarında %20-30'luk bir artışın, karmaşık taban (floor) tasarımı ve optimize edilmiş kanat açıları ile doğrudan ilişkili olduğu öne sürülmektedir.</a:t>
            </a:r>
            <a:endParaRPr lang="en-US" sz="1200" dirty="0"/>
          </a:p>
        </p:txBody>
      </p:sp>
      <p:pic>
        <p:nvPicPr>
          <p:cNvPr id="6" name="Image 1" descr="preencoded.png">    </p:cNvPr>
          <p:cNvPicPr>
            <a:picLocks noChangeAspect="1"/>
          </p:cNvPicPr>
          <p:nvPr/>
        </p:nvPicPr>
        <p:blipFill>
          <a:blip r:embed="rId2"/>
          <a:stretch>
            <a:fillRect/>
          </a:stretch>
        </p:blipFill>
        <p:spPr>
          <a:xfrm>
            <a:off x="6263640" y="3776305"/>
            <a:ext cx="971669" cy="1306235"/>
          </a:xfrm>
          <a:prstGeom prst="rect">
            <a:avLst/>
          </a:prstGeom>
        </p:spPr>
      </p:pic>
      <p:sp>
        <p:nvSpPr>
          <p:cNvPr id="7" name="Text 3"/>
          <p:cNvSpPr/>
          <p:nvPr/>
        </p:nvSpPr>
        <p:spPr>
          <a:xfrm>
            <a:off x="7429619" y="3970615"/>
            <a:ext cx="2429113" cy="303609"/>
          </a:xfrm>
          <a:prstGeom prst="rect">
            <a:avLst/>
          </a:prstGeom>
          <a:noFill/>
          <a:ln/>
        </p:spPr>
        <p:txBody>
          <a:bodyPr wrap="none" lIns="0" tIns="0" rIns="0" bIns="0" rtlCol="0" anchor="t"/>
          <a:lstStyle/>
          <a:p>
            <a:pPr algn="l" indent="0" marL="0">
              <a:lnSpc>
                <a:spcPts val="2350"/>
              </a:lnSpc>
              <a:buNone/>
            </a:pPr>
            <a:r>
              <a:rPr lang="en-US" sz="1900" dirty="0">
                <a:solidFill>
                  <a:srgbClr val="D6E5EF"/>
                </a:solidFill>
                <a:latin typeface="Roboto Slab" pitchFamily="34" charset="0"/>
                <a:ea typeface="Roboto Slab" pitchFamily="34" charset="-122"/>
                <a:cs typeface="Roboto Slab" pitchFamily="34" charset="-120"/>
              </a:rPr>
              <a:t>Düzlük Hızları</a:t>
            </a:r>
            <a:endParaRPr lang="en-US" sz="1900" dirty="0"/>
          </a:p>
        </p:txBody>
      </p:sp>
      <p:sp>
        <p:nvSpPr>
          <p:cNvPr id="8" name="Text 4"/>
          <p:cNvSpPr/>
          <p:nvPr/>
        </p:nvSpPr>
        <p:spPr>
          <a:xfrm>
            <a:off x="7429619" y="4390787"/>
            <a:ext cx="6423541" cy="497443"/>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Roboto" pitchFamily="34" charset="0"/>
                <a:ea typeface="Roboto" pitchFamily="34" charset="-122"/>
                <a:cs typeface="Roboto" pitchFamily="34" charset="-120"/>
              </a:rPr>
              <a:t>İki serinin düzlük performansları, motor gücü ve minimum sürtünme faktörleri göz önüne alındığında benzer değerler sergilemektedir.</a:t>
            </a:r>
            <a:endParaRPr lang="en-US" sz="1200" dirty="0"/>
          </a:p>
        </p:txBody>
      </p:sp>
      <p:pic>
        <p:nvPicPr>
          <p:cNvPr id="9" name="Image 2" descr="preencoded.png">    </p:cNvPr>
          <p:cNvPicPr>
            <a:picLocks noChangeAspect="1"/>
          </p:cNvPicPr>
          <p:nvPr/>
        </p:nvPicPr>
        <p:blipFill>
          <a:blip r:embed="rId3"/>
          <a:stretch>
            <a:fillRect/>
          </a:stretch>
        </p:blipFill>
        <p:spPr>
          <a:xfrm>
            <a:off x="6263640" y="5082540"/>
            <a:ext cx="971669" cy="1306235"/>
          </a:xfrm>
          <a:prstGeom prst="rect">
            <a:avLst/>
          </a:prstGeom>
        </p:spPr>
      </p:pic>
      <p:sp>
        <p:nvSpPr>
          <p:cNvPr id="10" name="Text 5"/>
          <p:cNvSpPr/>
          <p:nvPr/>
        </p:nvSpPr>
        <p:spPr>
          <a:xfrm>
            <a:off x="7429619" y="5276850"/>
            <a:ext cx="2429113" cy="303609"/>
          </a:xfrm>
          <a:prstGeom prst="rect">
            <a:avLst/>
          </a:prstGeom>
          <a:noFill/>
          <a:ln/>
        </p:spPr>
        <p:txBody>
          <a:bodyPr wrap="none" lIns="0" tIns="0" rIns="0" bIns="0" rtlCol="0" anchor="t"/>
          <a:lstStyle/>
          <a:p>
            <a:pPr algn="l" indent="0" marL="0">
              <a:lnSpc>
                <a:spcPts val="2350"/>
              </a:lnSpc>
              <a:buNone/>
            </a:pPr>
            <a:r>
              <a:rPr lang="en-US" sz="1900" dirty="0">
                <a:solidFill>
                  <a:srgbClr val="D6E5EF"/>
                </a:solidFill>
                <a:latin typeface="Roboto Slab" pitchFamily="34" charset="0"/>
                <a:ea typeface="Roboto Slab" pitchFamily="34" charset="-122"/>
                <a:cs typeface="Roboto Slab" pitchFamily="34" charset="-120"/>
              </a:rPr>
              <a:t>Viraj Hızları</a:t>
            </a:r>
            <a:endParaRPr lang="en-US" sz="1900" dirty="0"/>
          </a:p>
        </p:txBody>
      </p:sp>
      <p:sp>
        <p:nvSpPr>
          <p:cNvPr id="11" name="Text 6"/>
          <p:cNvSpPr/>
          <p:nvPr/>
        </p:nvSpPr>
        <p:spPr>
          <a:xfrm>
            <a:off x="7429619" y="5697022"/>
            <a:ext cx="6423541" cy="497443"/>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Roboto" pitchFamily="34" charset="0"/>
                <a:ea typeface="Roboto" pitchFamily="34" charset="-122"/>
                <a:cs typeface="Roboto" pitchFamily="34" charset="-120"/>
              </a:rPr>
              <a:t>F1 araçlarının, yere basma kuvvetindeki artış sayesinde virajları %20-30 oranında daha yüksek hızlarla dönebildiği gözlemlenmektedir.</a:t>
            </a:r>
            <a:endParaRPr lang="en-US" sz="1200" dirty="0"/>
          </a:p>
        </p:txBody>
      </p:sp>
      <p:pic>
        <p:nvPicPr>
          <p:cNvPr id="12" name="Image 3" descr="preencoded.png">    </p:cNvPr>
          <p:cNvPicPr>
            <a:picLocks noChangeAspect="1"/>
          </p:cNvPicPr>
          <p:nvPr/>
        </p:nvPicPr>
        <p:blipFill>
          <a:blip r:embed="rId4"/>
          <a:stretch>
            <a:fillRect/>
          </a:stretch>
        </p:blipFill>
        <p:spPr>
          <a:xfrm>
            <a:off x="6263640" y="6388775"/>
            <a:ext cx="971669" cy="1306235"/>
          </a:xfrm>
          <a:prstGeom prst="rect">
            <a:avLst/>
          </a:prstGeom>
        </p:spPr>
      </p:pic>
      <p:sp>
        <p:nvSpPr>
          <p:cNvPr id="13" name="Text 7"/>
          <p:cNvSpPr/>
          <p:nvPr/>
        </p:nvSpPr>
        <p:spPr>
          <a:xfrm>
            <a:off x="7429619" y="6583085"/>
            <a:ext cx="2429113" cy="303609"/>
          </a:xfrm>
          <a:prstGeom prst="rect">
            <a:avLst/>
          </a:prstGeom>
          <a:noFill/>
          <a:ln/>
        </p:spPr>
        <p:txBody>
          <a:bodyPr wrap="none" lIns="0" tIns="0" rIns="0" bIns="0" rtlCol="0" anchor="t"/>
          <a:lstStyle/>
          <a:p>
            <a:pPr algn="l" indent="0" marL="0">
              <a:lnSpc>
                <a:spcPts val="2350"/>
              </a:lnSpc>
              <a:buNone/>
            </a:pPr>
            <a:r>
              <a:rPr lang="en-US" sz="1900" dirty="0">
                <a:solidFill>
                  <a:srgbClr val="D6E5EF"/>
                </a:solidFill>
                <a:latin typeface="Roboto Slab" pitchFamily="34" charset="0"/>
                <a:ea typeface="Roboto Slab" pitchFamily="34" charset="-122"/>
                <a:cs typeface="Roboto Slab" pitchFamily="34" charset="-120"/>
              </a:rPr>
              <a:t>Tur Süreleri</a:t>
            </a:r>
            <a:endParaRPr lang="en-US" sz="1900" dirty="0"/>
          </a:p>
        </p:txBody>
      </p:sp>
      <p:sp>
        <p:nvSpPr>
          <p:cNvPr id="14" name="Text 8"/>
          <p:cNvSpPr/>
          <p:nvPr/>
        </p:nvSpPr>
        <p:spPr>
          <a:xfrm>
            <a:off x="7429619" y="7003256"/>
            <a:ext cx="6423541" cy="497443"/>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Roboto" pitchFamily="34" charset="0"/>
                <a:ea typeface="Roboto" pitchFamily="34" charset="-122"/>
                <a:cs typeface="Roboto" pitchFamily="34" charset="-120"/>
              </a:rPr>
              <a:t>Virajlardaki bu önemli hız avantajı, Formula 1 araçlarının toplam tur sürelerini anlamlı derecede düşürmesine katkıda bulunmaktadır.</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07419"/>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Boş Hipotez (H₀)</a:t>
            </a:r>
            <a:endParaRPr lang="en-US" sz="3900" dirty="0"/>
          </a:p>
        </p:txBody>
      </p:sp>
      <p:sp>
        <p:nvSpPr>
          <p:cNvPr id="4" name="Shape 1"/>
          <p:cNvSpPr/>
          <p:nvPr/>
        </p:nvSpPr>
        <p:spPr>
          <a:xfrm>
            <a:off x="6280190" y="3125153"/>
            <a:ext cx="7556421" cy="1403271"/>
          </a:xfrm>
          <a:prstGeom prst="roundRect">
            <a:avLst>
              <a:gd name="adj" fmla="val 2122"/>
            </a:avLst>
          </a:prstGeom>
          <a:solidFill>
            <a:srgbClr val="202733"/>
          </a:solidFill>
          <a:ln w="22860">
            <a:solidFill>
              <a:srgbClr val="585F6B"/>
            </a:solidFill>
            <a:prstDash val="solid"/>
          </a:ln>
        </p:spPr>
      </p:sp>
      <p:pic>
        <p:nvPicPr>
          <p:cNvPr id="5" name="Image 1" descr="preencoded.png">    </p:cNvPr>
          <p:cNvPicPr>
            <a:picLocks noChangeAspect="1"/>
          </p:cNvPicPr>
          <p:nvPr/>
        </p:nvPicPr>
        <p:blipFill>
          <a:blip r:embed="rId2"/>
          <a:stretch>
            <a:fillRect/>
          </a:stretch>
        </p:blipFill>
        <p:spPr>
          <a:xfrm>
            <a:off x="6183987" y="3028950"/>
            <a:ext cx="238125" cy="238125"/>
          </a:xfrm>
          <a:prstGeom prst="rect">
            <a:avLst/>
          </a:prstGeom>
        </p:spPr>
      </p:pic>
      <p:pic>
        <p:nvPicPr>
          <p:cNvPr id="6" name="Image 2" descr="preencoded.png">    </p:cNvPr>
          <p:cNvPicPr>
            <a:picLocks noChangeAspect="1"/>
          </p:cNvPicPr>
          <p:nvPr/>
        </p:nvPicPr>
        <p:blipFill>
          <a:blip r:embed="rId3"/>
          <a:stretch>
            <a:fillRect/>
          </a:stretch>
        </p:blipFill>
        <p:spPr>
          <a:xfrm>
            <a:off x="13694688" y="4386501"/>
            <a:ext cx="238125" cy="238125"/>
          </a:xfrm>
          <a:prstGeom prst="rect">
            <a:avLst/>
          </a:prstGeom>
        </p:spPr>
      </p:pic>
      <p:sp>
        <p:nvSpPr>
          <p:cNvPr id="7" name="Text 2"/>
          <p:cNvSpPr/>
          <p:nvPr/>
        </p:nvSpPr>
        <p:spPr>
          <a:xfrm>
            <a:off x="6600706" y="3445669"/>
            <a:ext cx="6915388" cy="762238"/>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Önerilen boş hipotez (H₀), Formula 1 ve IndyCar araçları arasında, farklı pist konfigürasyonlarına rağmen, tur süreleri ve viraj hızları performansında istatistiksel olarak anlamlı bir fark bulunmadığını varsaymaktadır.</a:t>
            </a:r>
            <a:endParaRPr lang="en-US" sz="1250" dirty="0"/>
          </a:p>
        </p:txBody>
      </p:sp>
      <p:sp>
        <p:nvSpPr>
          <p:cNvPr id="8" name="Text 3"/>
          <p:cNvSpPr/>
          <p:nvPr/>
        </p:nvSpPr>
        <p:spPr>
          <a:xfrm>
            <a:off x="6280190" y="4751665"/>
            <a:ext cx="7556421" cy="12703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Bu boş hipotez, araçların motor gücü, şasi tasarımı ve aerodinamik konfigürasyonlarındaki belirgin farklılıkların pist performansı üzerinde istatistiksel olarak ayırt edici bir etki yaratmadığı varsayımına dayanır. Bu çalışmanın temel amacı, mevcut empirik veriler ve analizler aracılığıyla bu boş hipotezi reddederek, Formula 1 araçlarının teknik özelliklerinden kaynaklanan performans üstünlüğünü bilimsel olarak ortaya koymaktır.</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2025-12-02T17:42:45Z</dcterms:created>
  <dcterms:modified xsi:type="dcterms:W3CDTF">2025-12-02T17:42:45Z</dcterms:modified>
</cp:coreProperties>
</file>